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2081DA-6DE1-4905-B3DC-E999CB5C647F}"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081DA-6DE1-4905-B3DC-E999CB5C647F}"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081DA-6DE1-4905-B3DC-E999CB5C647F}"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081DA-6DE1-4905-B3DC-E999CB5C647F}"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2081DA-6DE1-4905-B3DC-E999CB5C647F}"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2081DA-6DE1-4905-B3DC-E999CB5C647F}"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2081DA-6DE1-4905-B3DC-E999CB5C647F}" type="datetimeFigureOut">
              <a:rPr lang="en-US" smtClean="0"/>
              <a:pPr/>
              <a:t>10/3/2011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2081DA-6DE1-4905-B3DC-E999CB5C647F}" type="datetimeFigureOut">
              <a:rPr lang="en-US" smtClean="0"/>
              <a:pPr/>
              <a:t>10/3/2011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081DA-6DE1-4905-B3DC-E999CB5C647F}" type="datetimeFigureOut">
              <a:rPr lang="en-US" smtClean="0"/>
              <a:pPr/>
              <a:t>10/3/2011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081DA-6DE1-4905-B3DC-E999CB5C647F}"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081DA-6DE1-4905-B3DC-E999CB5C647F}"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F279D-0631-458B-8053-5B6A3C4C22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081DA-6DE1-4905-B3DC-E999CB5C647F}" type="datetimeFigureOut">
              <a:rPr lang="en-US" smtClean="0"/>
              <a:pPr/>
              <a:t>10/3/2011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F279D-0631-458B-8053-5B6A3C4C22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fdlectures.co.c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Relaxation </a:t>
            </a:r>
            <a:r>
              <a:rPr lang="en-US" b="1" dirty="0" smtClean="0">
                <a:solidFill>
                  <a:srgbClr val="FF0000"/>
                </a:solidFill>
              </a:rPr>
              <a:t>Technique</a:t>
            </a:r>
            <a:br>
              <a:rPr lang="en-US" b="1" dirty="0" smtClean="0">
                <a:solidFill>
                  <a:srgbClr val="FF0000"/>
                </a:solidFill>
              </a:rPr>
            </a:br>
            <a:r>
              <a:rPr lang="en-US" b="1" dirty="0" smtClean="0">
                <a:solidFill>
                  <a:srgbClr val="FF0000"/>
                </a:solidFill>
              </a:rPr>
              <a:t>CFD</a:t>
            </a:r>
            <a:endParaRPr lang="en-US" b="1" dirty="0">
              <a:solidFill>
                <a:srgbClr val="FF0000"/>
              </a:solidFill>
            </a:endParaRPr>
          </a:p>
        </p:txBody>
      </p:sp>
      <p:sp>
        <p:nvSpPr>
          <p:cNvPr id="3" name="Subtitle 2"/>
          <p:cNvSpPr>
            <a:spLocks noGrp="1"/>
          </p:cNvSpPr>
          <p:nvPr>
            <p:ph type="subTitle" idx="1"/>
          </p:nvPr>
        </p:nvSpPr>
        <p:spPr/>
        <p:txBody>
          <a:bodyPr/>
          <a:lstStyle/>
          <a:p>
            <a:r>
              <a:rPr lang="en-US" dirty="0" smtClean="0"/>
              <a:t>Dr. </a:t>
            </a:r>
            <a:r>
              <a:rPr lang="en-US" dirty="0" err="1" smtClean="0"/>
              <a:t>Ugur</a:t>
            </a:r>
            <a:r>
              <a:rPr lang="en-US" dirty="0" smtClean="0"/>
              <a:t> GUVEN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Summary of Relaxation Technique</a:t>
            </a:r>
            <a:endParaRPr lang="en-US" b="1" dirty="0">
              <a:solidFill>
                <a:srgbClr val="FF0000"/>
              </a:solidFill>
            </a:endParaRPr>
          </a:p>
        </p:txBody>
      </p:sp>
      <p:sp>
        <p:nvSpPr>
          <p:cNvPr id="3" name="Content Placeholder 2"/>
          <p:cNvSpPr>
            <a:spLocks noGrp="1"/>
          </p:cNvSpPr>
          <p:nvPr>
            <p:ph idx="1"/>
          </p:nvPr>
        </p:nvSpPr>
        <p:spPr>
          <a:xfrm>
            <a:off x="457200" y="1371600"/>
            <a:ext cx="8229600" cy="4953000"/>
          </a:xfrm>
        </p:spPr>
        <p:txBody>
          <a:bodyPr/>
          <a:lstStyle/>
          <a:p>
            <a:r>
              <a:rPr lang="en-US" dirty="0" smtClean="0"/>
              <a:t>We continue to do this for every node until all 15 nodes have been written and calculated for a single iteration.</a:t>
            </a:r>
          </a:p>
          <a:p>
            <a:r>
              <a:rPr lang="en-US" dirty="0" smtClean="0"/>
              <a:t>Repeat these steps for as many iterations as possible (minimum 10) for more accurate results.</a:t>
            </a:r>
          </a:p>
          <a:p>
            <a:r>
              <a:rPr lang="en-US" dirty="0" smtClean="0"/>
              <a:t>Use calculated results in your new node calculations whenever possible.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You can download this lecture at </a:t>
            </a:r>
          </a:p>
          <a:p>
            <a:pPr algn="ctr">
              <a:buNone/>
            </a:pPr>
            <a:r>
              <a:rPr lang="en-US" dirty="0" smtClean="0"/>
              <a:t> </a:t>
            </a:r>
            <a:r>
              <a:rPr lang="en-US" dirty="0" smtClean="0">
                <a:hlinkClick r:id="rId2"/>
              </a:rPr>
              <a:t>www.cfdlectures.co.cc</a:t>
            </a:r>
            <a:endParaRPr lang="en-US" dirty="0" smtClean="0"/>
          </a:p>
          <a:p>
            <a:pPr algn="ctr">
              <a:buNone/>
            </a:pPr>
            <a:endParaRPr lang="en-US" dirty="0" smtClean="0"/>
          </a:p>
          <a:p>
            <a:pPr algn="ctr">
              <a:buNone/>
            </a:pPr>
            <a:r>
              <a:rPr lang="en-US" b="1" dirty="0" smtClean="0">
                <a:solidFill>
                  <a:srgbClr val="FF0000"/>
                </a:solidFill>
              </a:rPr>
              <a:t>drguven@live.com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Elliptic Partial Differential Equations</a:t>
            </a:r>
            <a:endParaRPr lang="en-US" b="1" dirty="0">
              <a:solidFill>
                <a:srgbClr val="FF0000"/>
              </a:solidFill>
            </a:endParaRPr>
          </a:p>
        </p:txBody>
      </p:sp>
      <p:sp>
        <p:nvSpPr>
          <p:cNvPr id="3" name="Content Placeholder 2"/>
          <p:cNvSpPr>
            <a:spLocks noGrp="1"/>
          </p:cNvSpPr>
          <p:nvPr>
            <p:ph idx="1"/>
          </p:nvPr>
        </p:nvSpPr>
        <p:spPr>
          <a:xfrm>
            <a:off x="0" y="1219200"/>
            <a:ext cx="9144000" cy="3657600"/>
          </a:xfrm>
        </p:spPr>
        <p:txBody>
          <a:bodyPr>
            <a:normAutofit lnSpcReduction="10000"/>
          </a:bodyPr>
          <a:lstStyle/>
          <a:p>
            <a:r>
              <a:rPr lang="en-US" dirty="0" smtClean="0"/>
              <a:t>Elliptic Partial Differential Equations are particularly useful for analyzing fluid flow that change upstream as well as downstream. </a:t>
            </a:r>
          </a:p>
          <a:p>
            <a:r>
              <a:rPr lang="en-US" dirty="0" smtClean="0"/>
              <a:t>The most famous of these equations if the Laplace Equation.</a:t>
            </a:r>
          </a:p>
          <a:p>
            <a:r>
              <a:rPr lang="en-US" dirty="0" smtClean="0"/>
              <a:t>Laplace Equation is used to give the velocity potential of inviscid incompressible irrotational flow</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905000" y="4724400"/>
            <a:ext cx="5562600" cy="16954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smtClean="0">
                <a:solidFill>
                  <a:srgbClr val="FF0000"/>
                </a:solidFill>
              </a:rPr>
              <a:t>Solution by the Relaxation Method</a:t>
            </a:r>
            <a:endParaRPr lang="en-US" b="1" dirty="0">
              <a:solidFill>
                <a:srgbClr val="FF0000"/>
              </a:solidFill>
            </a:endParaRPr>
          </a:p>
        </p:txBody>
      </p:sp>
      <p:sp>
        <p:nvSpPr>
          <p:cNvPr id="3" name="Content Placeholder 2"/>
          <p:cNvSpPr>
            <a:spLocks noGrp="1"/>
          </p:cNvSpPr>
          <p:nvPr>
            <p:ph idx="1"/>
          </p:nvPr>
        </p:nvSpPr>
        <p:spPr>
          <a:xfrm>
            <a:off x="0" y="838201"/>
            <a:ext cx="9144000" cy="1143000"/>
          </a:xfrm>
        </p:spPr>
        <p:txBody>
          <a:bodyPr/>
          <a:lstStyle/>
          <a:p>
            <a:r>
              <a:rPr lang="en-US" dirty="0" smtClean="0"/>
              <a:t>Now you rewrite the Laplace Equation in terms of second order central differences.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0" y="4038600"/>
            <a:ext cx="9144000" cy="2519363"/>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1600200" y="2057400"/>
            <a:ext cx="5867400" cy="16954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Grid for the Relaxation Technique</a:t>
            </a:r>
            <a:endParaRPr lang="en-US" b="1" dirty="0">
              <a:solidFill>
                <a:srgbClr val="FF0000"/>
              </a:solidFill>
            </a:endParaRPr>
          </a:p>
        </p:txBody>
      </p:sp>
      <p:pic>
        <p:nvPicPr>
          <p:cNvPr id="3074" name="Picture 2"/>
          <p:cNvPicPr>
            <a:picLocks noChangeAspect="1" noChangeArrowheads="1"/>
          </p:cNvPicPr>
          <p:nvPr/>
        </p:nvPicPr>
        <p:blipFill>
          <a:blip r:embed="rId2" cstate="print"/>
          <a:srcRect/>
          <a:stretch>
            <a:fillRect/>
          </a:stretch>
        </p:blipFill>
        <p:spPr bwMode="auto">
          <a:xfrm>
            <a:off x="0" y="1371600"/>
            <a:ext cx="9144000" cy="5486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solidFill>
                  <a:srgbClr val="FF0000"/>
                </a:solidFill>
              </a:rPr>
              <a:t>Relaxation Technique</a:t>
            </a:r>
            <a:endParaRPr lang="en-US" b="1" dirty="0">
              <a:solidFill>
                <a:srgbClr val="FF0000"/>
              </a:solidFill>
            </a:endParaRPr>
          </a:p>
        </p:txBody>
      </p:sp>
      <p:pic>
        <p:nvPicPr>
          <p:cNvPr id="4099" name="Picture 3"/>
          <p:cNvPicPr>
            <a:picLocks noChangeAspect="1" noChangeArrowheads="1"/>
          </p:cNvPicPr>
          <p:nvPr/>
        </p:nvPicPr>
        <p:blipFill>
          <a:blip r:embed="rId2" cstate="print"/>
          <a:srcRect/>
          <a:stretch>
            <a:fillRect/>
          </a:stretch>
        </p:blipFill>
        <p:spPr bwMode="auto">
          <a:xfrm>
            <a:off x="0" y="838200"/>
            <a:ext cx="9144000" cy="2209800"/>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0" y="3048000"/>
            <a:ext cx="9144000" cy="3810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solidFill>
                  <a:srgbClr val="FF0000"/>
                </a:solidFill>
              </a:rPr>
              <a:t>Iterative Steps</a:t>
            </a:r>
            <a:endParaRPr lang="en-US" b="1" dirty="0">
              <a:solidFill>
                <a:srgbClr val="FF0000"/>
              </a:solidFill>
            </a:endParaRPr>
          </a:p>
        </p:txBody>
      </p:sp>
      <p:sp>
        <p:nvSpPr>
          <p:cNvPr id="3" name="Content Placeholder 2"/>
          <p:cNvSpPr>
            <a:spLocks noGrp="1"/>
          </p:cNvSpPr>
          <p:nvPr>
            <p:ph idx="1"/>
          </p:nvPr>
        </p:nvSpPr>
        <p:spPr>
          <a:xfrm>
            <a:off x="0" y="762001"/>
            <a:ext cx="9144000" cy="2743200"/>
          </a:xfrm>
        </p:spPr>
        <p:txBody>
          <a:bodyPr>
            <a:normAutofit lnSpcReduction="10000"/>
          </a:bodyPr>
          <a:lstStyle/>
          <a:p>
            <a:r>
              <a:rPr lang="en-US" dirty="0" smtClean="0"/>
              <a:t>Rewrite the equation obtained in the previous slide to solve for n+1 which is the number of iterations. Note that this is different form time marching technique as the flow variables don’t change over time, but they change over distance. (REMEMBER THE EQUATION DOESN’T HAVE </a:t>
            </a:r>
            <a:r>
              <a:rPr lang="en-US" dirty="0" err="1" smtClean="0"/>
              <a:t>dt</a:t>
            </a:r>
            <a:r>
              <a:rPr lang="en-US" dirty="0" smtClean="0"/>
              <a:t> TERMS)</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0" y="3962400"/>
            <a:ext cx="9143999" cy="18192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lstStyle/>
          <a:p>
            <a:r>
              <a:rPr lang="en-US" b="1" dirty="0" smtClean="0">
                <a:solidFill>
                  <a:srgbClr val="FF0000"/>
                </a:solidFill>
              </a:rPr>
              <a:t>Iteration Steps</a:t>
            </a:r>
            <a:endParaRPr lang="en-US" b="1" dirty="0">
              <a:solidFill>
                <a:srgbClr val="FF0000"/>
              </a:solidFill>
            </a:endParaRPr>
          </a:p>
        </p:txBody>
      </p:sp>
      <p:sp>
        <p:nvSpPr>
          <p:cNvPr id="3" name="Content Placeholder 2"/>
          <p:cNvSpPr>
            <a:spLocks noGrp="1"/>
          </p:cNvSpPr>
          <p:nvPr>
            <p:ph idx="1"/>
          </p:nvPr>
        </p:nvSpPr>
        <p:spPr>
          <a:xfrm>
            <a:off x="0" y="609601"/>
            <a:ext cx="9144000" cy="1676399"/>
          </a:xfrm>
        </p:spPr>
        <p:txBody>
          <a:bodyPr>
            <a:normAutofit fontScale="85000" lnSpcReduction="20000"/>
          </a:bodyPr>
          <a:lstStyle/>
          <a:p>
            <a:pPr>
              <a:buNone/>
            </a:pPr>
            <a:r>
              <a:rPr lang="en-US" dirty="0" smtClean="0"/>
              <a:t>1 ) We already know the boundary values from 1 to 20, so we will use those.</a:t>
            </a:r>
          </a:p>
          <a:p>
            <a:pPr>
              <a:buNone/>
            </a:pPr>
            <a:r>
              <a:rPr lang="en-US" dirty="0" smtClean="0"/>
              <a:t>2) Assume some value for the remaining 15 points. </a:t>
            </a:r>
            <a:endParaRPr lang="en-US" dirty="0"/>
          </a:p>
          <a:p>
            <a:pPr>
              <a:buNone/>
            </a:pPr>
            <a:r>
              <a:rPr lang="en-US" dirty="0" smtClean="0"/>
              <a:t>3) Use the equation to solve for each 15 points.</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219200" y="2133600"/>
            <a:ext cx="6553200" cy="3232039"/>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0" y="5486400"/>
            <a:ext cx="9143999" cy="1371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Examples of the Iteration Steps</a:t>
            </a:r>
            <a:endParaRPr lang="en-US" b="1" dirty="0">
              <a:solidFill>
                <a:srgbClr val="FF0000"/>
              </a:solidFill>
            </a:endParaRPr>
          </a:p>
        </p:txBody>
      </p:sp>
      <p:sp>
        <p:nvSpPr>
          <p:cNvPr id="3" name="Content Placeholder 2"/>
          <p:cNvSpPr>
            <a:spLocks noGrp="1"/>
          </p:cNvSpPr>
          <p:nvPr>
            <p:ph idx="1"/>
          </p:nvPr>
        </p:nvSpPr>
        <p:spPr>
          <a:xfrm>
            <a:off x="457200" y="1371601"/>
            <a:ext cx="8229600" cy="2133600"/>
          </a:xfrm>
        </p:spPr>
        <p:txBody>
          <a:bodyPr/>
          <a:lstStyle/>
          <a:p>
            <a:r>
              <a:rPr lang="en-US" dirty="0" smtClean="0"/>
              <a:t>Since we already have fixed boundary values for nodes 1-20, lets apply the equation to node 21 for value n+1. </a:t>
            </a:r>
            <a:r>
              <a:rPr lang="en-US" b="1" i="1" dirty="0" smtClean="0"/>
              <a:t>(Remember we assumed values for the first step n=1)</a:t>
            </a:r>
            <a:endParaRPr lang="en-US" b="1" i="1" dirty="0"/>
          </a:p>
        </p:txBody>
      </p:sp>
      <p:pic>
        <p:nvPicPr>
          <p:cNvPr id="7170" name="Picture 2"/>
          <p:cNvPicPr>
            <a:picLocks noChangeAspect="1" noChangeArrowheads="1"/>
          </p:cNvPicPr>
          <p:nvPr/>
        </p:nvPicPr>
        <p:blipFill>
          <a:blip r:embed="rId2" cstate="print"/>
          <a:srcRect/>
          <a:stretch>
            <a:fillRect/>
          </a:stretch>
        </p:blipFill>
        <p:spPr bwMode="auto">
          <a:xfrm>
            <a:off x="0" y="4038600"/>
            <a:ext cx="8763000" cy="15335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Next Step</a:t>
            </a:r>
            <a:endParaRPr lang="en-US" b="1" dirty="0">
              <a:solidFill>
                <a:srgbClr val="FF0000"/>
              </a:solidFill>
            </a:endParaRPr>
          </a:p>
        </p:txBody>
      </p:sp>
      <p:sp>
        <p:nvSpPr>
          <p:cNvPr id="3" name="Content Placeholder 2"/>
          <p:cNvSpPr>
            <a:spLocks noGrp="1"/>
          </p:cNvSpPr>
          <p:nvPr>
            <p:ph idx="1"/>
          </p:nvPr>
        </p:nvSpPr>
        <p:spPr>
          <a:xfrm>
            <a:off x="0" y="1143000"/>
            <a:ext cx="9144000" cy="2362199"/>
          </a:xfrm>
        </p:spPr>
        <p:txBody>
          <a:bodyPr>
            <a:normAutofit/>
          </a:bodyPr>
          <a:lstStyle/>
          <a:p>
            <a:r>
              <a:rPr lang="en-US" dirty="0" smtClean="0"/>
              <a:t>Now, when we are calculating Node 22, we can use the value from Node 21 that was calculated one step ago for better accuracy.</a:t>
            </a:r>
          </a:p>
          <a:p>
            <a:r>
              <a:rPr lang="en-US" dirty="0" smtClean="0"/>
              <a:t>Do this for each of the 15 nodes in the grid.</a:t>
            </a:r>
          </a:p>
        </p:txBody>
      </p:sp>
      <p:pic>
        <p:nvPicPr>
          <p:cNvPr id="8194" name="Picture 2"/>
          <p:cNvPicPr>
            <a:picLocks noChangeAspect="1" noChangeArrowheads="1"/>
          </p:cNvPicPr>
          <p:nvPr/>
        </p:nvPicPr>
        <p:blipFill>
          <a:blip r:embed="rId2" cstate="print"/>
          <a:srcRect/>
          <a:stretch>
            <a:fillRect/>
          </a:stretch>
        </p:blipFill>
        <p:spPr bwMode="auto">
          <a:xfrm>
            <a:off x="1" y="3581400"/>
            <a:ext cx="9143999" cy="15335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323</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Relaxation Technique CFD</vt:lpstr>
      <vt:lpstr>Elliptic Partial Differential Equations</vt:lpstr>
      <vt:lpstr>Solution by the Relaxation Method</vt:lpstr>
      <vt:lpstr>Grid for the Relaxation Technique</vt:lpstr>
      <vt:lpstr>Relaxation Technique</vt:lpstr>
      <vt:lpstr>Iterative Steps</vt:lpstr>
      <vt:lpstr>Iteration Steps</vt:lpstr>
      <vt:lpstr>Examples of the Iteration Steps</vt:lpstr>
      <vt:lpstr>Next Step</vt:lpstr>
      <vt:lpstr>Summary of Relaxation Technique</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Relaxation Technique</dc:title>
  <dc:creator>uguven</dc:creator>
  <cp:lastModifiedBy>Administrator</cp:lastModifiedBy>
  <cp:revision>9</cp:revision>
  <dcterms:created xsi:type="dcterms:W3CDTF">2010-04-05T07:49:49Z</dcterms:created>
  <dcterms:modified xsi:type="dcterms:W3CDTF">2011-10-03T05:35:45Z</dcterms:modified>
</cp:coreProperties>
</file>